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7"/>
  </p:notesMasterIdLst>
  <p:sldIdLst>
    <p:sldId id="256" r:id="rId2"/>
    <p:sldId id="266" r:id="rId3"/>
    <p:sldId id="268" r:id="rId4"/>
    <p:sldId id="273" r:id="rId5"/>
    <p:sldId id="282" r:id="rId6"/>
    <p:sldId id="283" r:id="rId7"/>
    <p:sldId id="284" r:id="rId8"/>
    <p:sldId id="289" r:id="rId9"/>
    <p:sldId id="307" r:id="rId10"/>
    <p:sldId id="287" r:id="rId11"/>
    <p:sldId id="290" r:id="rId12"/>
    <p:sldId id="302" r:id="rId13"/>
    <p:sldId id="294" r:id="rId14"/>
    <p:sldId id="308" r:id="rId15"/>
    <p:sldId id="295" r:id="rId16"/>
    <p:sldId id="296" r:id="rId17"/>
    <p:sldId id="297" r:id="rId18"/>
    <p:sldId id="293" r:id="rId19"/>
    <p:sldId id="298" r:id="rId20"/>
    <p:sldId id="313" r:id="rId21"/>
    <p:sldId id="311" r:id="rId22"/>
    <p:sldId id="316" r:id="rId23"/>
    <p:sldId id="270" r:id="rId24"/>
    <p:sldId id="271" r:id="rId25"/>
    <p:sldId id="269" r:id="rId26"/>
    <p:sldId id="285" r:id="rId27"/>
    <p:sldId id="305" r:id="rId28"/>
    <p:sldId id="315" r:id="rId29"/>
    <p:sldId id="306" r:id="rId30"/>
    <p:sldId id="288" r:id="rId31"/>
    <p:sldId id="309" r:id="rId32"/>
    <p:sldId id="304" r:id="rId33"/>
    <p:sldId id="303" r:id="rId34"/>
    <p:sldId id="314" r:id="rId35"/>
    <p:sldId id="318" r:id="rId36"/>
    <p:sldId id="299" r:id="rId37"/>
    <p:sldId id="312" r:id="rId38"/>
    <p:sldId id="300" r:id="rId39"/>
    <p:sldId id="301" r:id="rId40"/>
    <p:sldId id="310" r:id="rId41"/>
    <p:sldId id="257" r:id="rId42"/>
    <p:sldId id="317" r:id="rId43"/>
    <p:sldId id="272" r:id="rId44"/>
    <p:sldId id="280" r:id="rId45"/>
    <p:sldId id="260" r:id="rId4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89" autoAdjust="0"/>
  </p:normalViewPr>
  <p:slideViewPr>
    <p:cSldViewPr snapToGrid="0">
      <p:cViewPr>
        <p:scale>
          <a:sx n="90" d="100"/>
          <a:sy n="90" d="100"/>
        </p:scale>
        <p:origin x="135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/>
            <a:t>We studied the influence of mesoscale SST patterns on atmospheric variables</a:t>
          </a:r>
          <a:endParaRPr lang="en-US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/>
            <a:t>SST anomalies DO modify surface fluxes</a:t>
          </a:r>
          <a:endParaRPr lang="en-US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/>
            <a:t>SST anomalies DO NOT constrain MABL moisture, but RH</a:t>
          </a:r>
          <a:endParaRPr lang="en-US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/>
            <a:t>SSTs DO set the variability of LHF when Small-scales included</a:t>
          </a:r>
          <a:endParaRPr lang="en-US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31B8788-2FD2-4731-AC8E-101A4409AC4A}">
      <dgm:prSet/>
      <dgm:spPr/>
      <dgm:t>
        <a:bodyPr/>
        <a:lstStyle/>
        <a:p>
          <a:r>
            <a:rPr lang="it-IT"/>
            <a:t>Wind and moisture contribute the most to LHF variance at larger scales</a:t>
          </a:r>
          <a:endParaRPr lang="en-US"/>
        </a:p>
      </dgm:t>
    </dgm:pt>
    <dgm:pt modelId="{16618A6C-3B85-4C52-92B0-260B9538BE0D}" type="parTrans" cxnId="{2F3A8173-73E3-4B4D-8C4D-2D639AB15FF7}">
      <dgm:prSet/>
      <dgm:spPr/>
      <dgm:t>
        <a:bodyPr/>
        <a:lstStyle/>
        <a:p>
          <a:endParaRPr lang="en-US"/>
        </a:p>
      </dgm:t>
    </dgm:pt>
    <dgm:pt modelId="{FE6BB016-4913-4098-A843-6F5537CCDC96}" type="sibTrans" cxnId="{2F3A8173-73E3-4B4D-8C4D-2D639AB15FF7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2F3A8173-73E3-4B4D-8C4D-2D639AB15FF7}" srcId="{DE8FDF9D-2138-4BD8-9A18-4838A58DCAB4}" destId="{931B8788-2FD2-4731-AC8E-101A4409AC4A}" srcOrd="5" destOrd="0" parTransId="{16618A6C-3B85-4C52-92B0-260B9538BE0D}" sibTransId="{FE6BB016-4913-4098-A843-6F5537CCDC96}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6313A897-B24F-4C89-A05C-E9113B37C788}" type="presOf" srcId="{931B8788-2FD2-4731-AC8E-101A4409AC4A}" destId="{2FC29F81-A694-46D3-BEB2-9975383BE777}" srcOrd="0" destOrd="6" presId="urn:microsoft.com/office/officeart/2005/8/layout/process2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 the end …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We studied the influence of mesoscale SST patterns on atmospheric variables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modify surface fluxes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impact static stability and thus MABL turbulence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NOT constrain MABL moisture, but RH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SSTs DO set the variability of LHF when Small-scales included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Wind and moisture contribute the most to LHF variance at larger scales</a:t>
          </a:r>
          <a:endParaRPr lang="en-US" sz="1800" kern="120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17/10/2024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17/10/2024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17/10/2024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17/10/2024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17/10/2024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190.pn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861892" y="2210494"/>
            <a:ext cx="826730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  <a:endParaRPr lang="it-IT" sz="1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096" y="755150"/>
            <a:ext cx="6019904" cy="420038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9B195B-0809-C621-7A4C-349C77EC0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99" y="889142"/>
            <a:ext cx="6152326" cy="406639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3129012" y="6159528"/>
            <a:ext cx="6288266" cy="36933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NET EXPORT OF MOISTURE AND CLOUD WATER FROM PBL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96861" y="-519117"/>
            <a:ext cx="7291228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537" y="1957860"/>
            <a:ext cx="4363093" cy="1703672"/>
          </a:xfrm>
        </p:spPr>
        <p:txBody>
          <a:bodyPr/>
          <a:lstStyle/>
          <a:p>
            <a:r>
              <a:rPr lang="it-IT" dirty="0" err="1"/>
              <a:t>Sensitivity</a:t>
            </a:r>
            <a:r>
              <a:rPr lang="it-IT" dirty="0"/>
              <a:t> of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b="1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256289" y="3450990"/>
            <a:ext cx="656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311557-DD7F-184C-D509-83EB513A559F}"/>
              </a:ext>
            </a:extLst>
          </p:cNvPr>
          <p:cNvSpPr txBox="1"/>
          <p:nvPr/>
        </p:nvSpPr>
        <p:spPr>
          <a:xfrm>
            <a:off x="384667" y="4153671"/>
            <a:ext cx="479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Applied to </a:t>
            </a:r>
            <a:r>
              <a:rPr lang="it-IT" sz="2000" dirty="0" err="1"/>
              <a:t>unfiltered</a:t>
            </a:r>
            <a:r>
              <a:rPr lang="it-IT" sz="2000" dirty="0"/>
              <a:t> and </a:t>
            </a:r>
            <a:r>
              <a:rPr lang="it-IT" sz="2000" dirty="0" err="1"/>
              <a:t>filtered</a:t>
            </a:r>
            <a:r>
              <a:rPr lang="it-IT" sz="2000" dirty="0"/>
              <a:t> fields</a:t>
            </a:r>
          </a:p>
          <a:p>
            <a:endParaRPr lang="it-IT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4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94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398149" y="510436"/>
            <a:ext cx="290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Full LHF </a:t>
            </a:r>
            <a:r>
              <a:rPr lang="it-IT" sz="2400" b="1" dirty="0" err="1"/>
              <a:t>sensitivity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3791" y="6238540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63DDDF-6917-2536-8776-C40336AFBB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98" y="1531461"/>
            <a:ext cx="5984347" cy="45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F4F2A5-A6E9-5A0D-8903-F4385439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" y="1856442"/>
            <a:ext cx="6296904" cy="11431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BE55A1B-8CD7-4914-480E-471C345A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7" y="3528219"/>
            <a:ext cx="4744112" cy="1543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7802833" y="28106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33" y="281069"/>
                <a:ext cx="4389167" cy="1144801"/>
              </a:xfrm>
              <a:prstGeom prst="rect">
                <a:avLst/>
              </a:prstGeom>
              <a:blipFill>
                <a:blip r:embed="rId4"/>
                <a:stretch>
                  <a:fillRect l="-1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419501" y="114806"/>
            <a:ext cx="4087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Vertically</a:t>
            </a:r>
            <a:r>
              <a:rPr lang="it-IT" dirty="0"/>
              <a:t> </a:t>
            </a:r>
            <a:r>
              <a:rPr lang="it-IT" dirty="0" err="1"/>
              <a:t>homogeneous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advection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ONLY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Newtonian</a:t>
            </a:r>
            <a:r>
              <a:rPr lang="it-IT" dirty="0"/>
              <a:t> </a:t>
            </a:r>
            <a:r>
              <a:rPr lang="it-IT" dirty="0" err="1"/>
              <a:t>relaxation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361DF4-B1EF-B94B-783B-477889424432}"/>
              </a:ext>
            </a:extLst>
          </p:cNvPr>
          <p:cNvSpPr txBox="1"/>
          <p:nvPr/>
        </p:nvSpPr>
        <p:spPr>
          <a:xfrm>
            <a:off x="6343449" y="1175792"/>
            <a:ext cx="16351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dirty="0"/>
              <a:t>}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616415" y="2122439"/>
                <a:ext cx="41201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</a:t>
                </a:r>
                <a:r>
                  <a:rPr lang="it-IT" dirty="0" err="1"/>
                  <a:t>would</a:t>
                </a:r>
                <a:r>
                  <a:rPr lang="it-IT" dirty="0"/>
                  <a:t> saturate </a:t>
                </a:r>
                <a:r>
                  <a:rPr lang="it-IT" dirty="0" err="1"/>
                  <a:t>faster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</a:t>
                </a:r>
                <a:r>
                  <a:rPr lang="it-IT" dirty="0" err="1"/>
                  <a:t>heat</a:t>
                </a:r>
                <a:r>
                  <a:rPr lang="it-IT" dirty="0"/>
                  <a:t> up</a:t>
                </a:r>
              </a:p>
              <a:p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 IS THEREFORE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415" y="2122439"/>
                <a:ext cx="4120179" cy="1754326"/>
              </a:xfrm>
              <a:prstGeom prst="rect">
                <a:avLst/>
              </a:prstGeom>
              <a:blipFill>
                <a:blip r:embed="rId5"/>
                <a:stretch>
                  <a:fillRect l="-1183" t="-1389" r="-888" b="-4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256189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/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∝  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(ANOMALIES)!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860" y="1357229"/>
            <a:ext cx="56197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58B233-BCE0-25B8-EDD4-69180A09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87" y="2187006"/>
            <a:ext cx="5477639" cy="43059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58D642-C0E4-BD1D-2433-93B34D9A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2" y="2187006"/>
            <a:ext cx="5193802" cy="4123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Same for HFX…                                                                                     … 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evaluate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𝑆𝑆𝑇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r>
                  <a:rPr lang="it-IT" sz="36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blipFill>
                <a:blip r:embed="rId4"/>
                <a:stretch>
                  <a:fillRect l="-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3421625" y="148131"/>
            <a:ext cx="7826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 SENSITIVITIES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1701209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1580413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88159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0475"/>
            <a:ext cx="9144000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4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91900"/>
            <a:ext cx="9144000" cy="560936"/>
          </a:xfrm>
        </p:spPr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SST </a:t>
            </a:r>
            <a:r>
              <a:rPr lang="it-IT" dirty="0" err="1"/>
              <a:t>contribute</a:t>
            </a:r>
            <a:r>
              <a:rPr lang="it-IT" dirty="0"/>
              <a:t> to shaping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of LHF?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629914" y="3703177"/>
            <a:ext cx="656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Local </a:t>
            </a:r>
            <a:r>
              <a:rPr lang="it-IT" sz="2400" b="1" dirty="0" err="1"/>
              <a:t>variances</a:t>
            </a:r>
            <a:r>
              <a:rPr lang="it-IT" sz="2400" b="1" dirty="0"/>
              <a:t> 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1052503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305986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349504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2213933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7363962-637F-03DA-8211-AD7979733744}"/>
                  </a:ext>
                </a:extLst>
              </p:cNvPr>
              <p:cNvSpPr txBox="1"/>
              <p:nvPr/>
            </p:nvSpPr>
            <p:spPr>
              <a:xfrm>
                <a:off x="441012" y="289532"/>
                <a:ext cx="8781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Decompose LHF in a large and a small-scale component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dirty="0"/>
                      <m:t>150 </m:t>
                    </m:r>
                    <m:r>
                      <m:rPr>
                        <m:nor/>
                      </m:rPr>
                      <a:rPr lang="it-IT" dirty="0"/>
                      <m:t>km</m:t>
                    </m:r>
                  </m:oMath>
                </a14:m>
                <a:r>
                  <a:rPr lang="it-IT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nor/>
                      </m:rPr>
                      <a:rPr lang="it-IT" dirty="0"/>
                      <m:t>0 </m:t>
                    </m:r>
                    <m:r>
                      <m:rPr>
                        <m:nor/>
                      </m:rPr>
                      <a:rPr lang="it-IT" dirty="0"/>
                      <m:t>km</m:t>
                    </m:r>
                  </m:oMath>
                </a14:m>
                <a:r>
                  <a:rPr lang="it-IT" dirty="0"/>
                  <a:t>) </a:t>
                </a: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7363962-637F-03DA-8211-AD7979733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12" y="289532"/>
                <a:ext cx="8781646" cy="369332"/>
              </a:xfrm>
              <a:prstGeom prst="rect">
                <a:avLst/>
              </a:prstGeom>
              <a:blipFill>
                <a:blip r:embed="rId6"/>
                <a:stretch>
                  <a:fillRect l="-555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uppo 13">
            <a:extLst>
              <a:ext uri="{FF2B5EF4-FFF2-40B4-BE49-F238E27FC236}">
                <a16:creationId xmlns:a16="http://schemas.microsoft.com/office/drawing/2014/main" id="{862973C0-E122-5547-9BB1-18BA10617B0C}"/>
              </a:ext>
            </a:extLst>
          </p:cNvPr>
          <p:cNvGrpSpPr/>
          <p:nvPr/>
        </p:nvGrpSpPr>
        <p:grpSpPr>
          <a:xfrm>
            <a:off x="441012" y="4748172"/>
            <a:ext cx="7604950" cy="941927"/>
            <a:chOff x="441012" y="4748172"/>
            <a:chExt cx="7604950" cy="941927"/>
          </a:xfrm>
        </p:grpSpPr>
        <p:pic>
          <p:nvPicPr>
            <p:cNvPr id="13" name="Immagine 12">
              <a:extLst>
                <a:ext uri="{FF2B5EF4-FFF2-40B4-BE49-F238E27FC236}">
                  <a16:creationId xmlns:a16="http://schemas.microsoft.com/office/drawing/2014/main" id="{0C53EAED-B140-603C-59D6-9910D7FAC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1337" y="5423399"/>
              <a:ext cx="219075" cy="228600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F8C95AA3-FA3A-85DA-E765-3AB3E942C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58362"/>
            <a:stretch/>
          </p:blipFill>
          <p:spPr>
            <a:xfrm>
              <a:off x="441012" y="4748172"/>
              <a:ext cx="4612769" cy="469835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49FE875-0EBB-1B64-05E9-02DECDCC4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40412" y="5385299"/>
              <a:ext cx="6305550" cy="304800"/>
            </a:xfrm>
            <a:prstGeom prst="rect">
              <a:avLst/>
            </a:prstGeom>
          </p:spPr>
        </p:pic>
      </p:grp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558998" y="3986915"/>
            <a:ext cx="7877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Low-pass products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 the </a:t>
            </a:r>
            <a:r>
              <a:rPr lang="it-IT" i="1" u="sng" dirty="0" err="1"/>
              <a:t>instantaneous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2689015" y="2974619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FFC000"/>
                </a:solidFill>
              </a:rPr>
              <a:t>Humidity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>
            <a:off x="2702312" y="1479147"/>
            <a:ext cx="2879104" cy="840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736981" y="4138615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959770" y="43706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035561" y="5420769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915981" y="5520545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824131" y="5645882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117911" y="5605435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774432" y="4699101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172A031D-6407-D67B-B79A-967D414083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89299" y="1181330"/>
            <a:ext cx="858554" cy="494351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67DDC8D3-C5D6-23B8-10D9-A2764BF4C322}"/>
              </a:ext>
            </a:extLst>
          </p:cNvPr>
          <p:cNvCxnSpPr/>
          <p:nvPr/>
        </p:nvCxnSpPr>
        <p:spPr>
          <a:xfrm flipV="1">
            <a:off x="7539787" y="1338943"/>
            <a:ext cx="1513314" cy="805543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9F6CEABD-0116-9A72-70B8-407350C412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01913" y="553429"/>
            <a:ext cx="1240747" cy="907725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68225DB-0205-95A1-A399-4865261305D5}"/>
              </a:ext>
            </a:extLst>
          </p:cNvPr>
          <p:cNvSpPr txBox="1"/>
          <p:nvPr/>
        </p:nvSpPr>
        <p:spPr>
          <a:xfrm rot="2402604">
            <a:off x="7006101" y="85487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rPr>
              <a:t>Radiative budget</a:t>
            </a:r>
            <a:endParaRPr lang="en-GB" dirty="0">
              <a:ln>
                <a:solidFill>
                  <a:srgbClr val="FF3399"/>
                </a:solidFill>
              </a:ln>
              <a:solidFill>
                <a:srgbClr val="FF3399"/>
              </a:solidFill>
            </a:endParaRP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8B0647A-8F52-3A89-173E-F0C93F07B33A}"/>
              </a:ext>
            </a:extLst>
          </p:cNvPr>
          <p:cNvCxnSpPr>
            <a:cxnSpLocks/>
          </p:cNvCxnSpPr>
          <p:nvPr/>
        </p:nvCxnSpPr>
        <p:spPr>
          <a:xfrm>
            <a:off x="1478765" y="2023195"/>
            <a:ext cx="262975" cy="1344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90018FB-AF27-22BC-3115-80782B8B502D}"/>
              </a:ext>
            </a:extLst>
          </p:cNvPr>
          <p:cNvSpPr txBox="1"/>
          <p:nvPr/>
        </p:nvSpPr>
        <p:spPr>
          <a:xfrm>
            <a:off x="851001" y="1149944"/>
            <a:ext cx="1794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Convective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organization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air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76515" y="6105155"/>
            <a:ext cx="2290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dirty="0"/>
              <a:t>high-pass</a:t>
            </a:r>
          </a:p>
          <a:p>
            <a:r>
              <a:rPr lang="it-IT" dirty="0">
                <a:solidFill>
                  <a:srgbClr val="FF0000"/>
                </a:solidFill>
              </a:rPr>
              <a:t>BP : </a:t>
            </a:r>
            <a:r>
              <a:rPr lang="it-IT" dirty="0"/>
              <a:t>band-pass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01" y="989704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989704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740047" y="256604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505609" y="5152913"/>
            <a:ext cx="11456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 and it is still constrained by atmospheric processes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/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4458879" y="466864"/>
            <a:ext cx="51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INTRODUCING THE LOCAL SCALE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6854AC-E314-29E1-395C-1A5FDBE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42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00" y="0"/>
            <a:ext cx="5464229" cy="5206482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" y="2480777"/>
            <a:ext cx="6765500" cy="35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906207" y="1598014"/>
            <a:ext cx="52857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9" y="563996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16188" y="2900975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899" r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183DF94-3229-0ADC-A75B-EA282F4229F0}"/>
              </a:ext>
            </a:extLst>
          </p:cNvPr>
          <p:cNvGrpSpPr/>
          <p:nvPr/>
        </p:nvGrpSpPr>
        <p:grpSpPr>
          <a:xfrm>
            <a:off x="582913" y="1246760"/>
            <a:ext cx="4660891" cy="628650"/>
            <a:chOff x="675567" y="1582662"/>
            <a:chExt cx="4660891" cy="628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/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498" t="-2174" r="-346" b="-326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28E778E-0D9D-47C2-DBDF-A5EE852F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0858" y="1582662"/>
              <a:ext cx="2895600" cy="628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blipFill>
                <a:blip r:embed="rId8"/>
                <a:stretch>
                  <a:fillRect l="-1017"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5989551" y="6231967"/>
            <a:ext cx="5823505" cy="646331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decorrelation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43664" y="-632139"/>
            <a:ext cx="9144000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9758" y="1824547"/>
            <a:ext cx="4198374" cy="1703672"/>
          </a:xfrm>
        </p:spPr>
        <p:txBody>
          <a:bodyPr/>
          <a:lstStyle/>
          <a:p>
            <a:r>
              <a:rPr lang="it-IT" dirty="0" err="1"/>
              <a:t>Response</a:t>
            </a:r>
            <a:r>
              <a:rPr lang="it-IT" dirty="0"/>
              <a:t> of the air </a:t>
            </a:r>
            <a:r>
              <a:rPr lang="it-IT" dirty="0" err="1"/>
              <a:t>column</a:t>
            </a:r>
            <a:r>
              <a:rPr lang="it-IT" dirty="0"/>
              <a:t> following SST </a:t>
            </a:r>
            <a:r>
              <a:rPr lang="it-IT" dirty="0" err="1"/>
              <a:t>anomalies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555635" y="2951254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6323" y="345112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109910" y="332323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60129" y="3219358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19085" y="31416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B9F156-D20B-172F-D9FE-FD7CDB4E6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183917"/>
            <a:ext cx="7189926" cy="44937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463668"/>
            <a:ext cx="718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3219450" y="5872521"/>
            <a:ext cx="608217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RH,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</TotalTime>
  <Words>1265</Words>
  <Application>Microsoft Office PowerPoint</Application>
  <PresentationFormat>Personalizzato</PresentationFormat>
  <Paragraphs>269</Paragraphs>
  <Slides>45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2</vt:lpstr>
      <vt:lpstr>Presentazione standard di PowerPoint</vt:lpstr>
      <vt:lpstr>Presentazione standard di PowerPoint</vt:lpstr>
      <vt:lpstr>Chapter 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4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94</cp:revision>
  <dcterms:created xsi:type="dcterms:W3CDTF">2024-10-09T06:27:58Z</dcterms:created>
  <dcterms:modified xsi:type="dcterms:W3CDTF">2024-10-17T17:35:58Z</dcterms:modified>
</cp:coreProperties>
</file>